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928" autoAdjust="0"/>
  </p:normalViewPr>
  <p:slideViewPr>
    <p:cSldViewPr snapToGrid="0">
      <p:cViewPr varScale="1">
        <p:scale>
          <a:sx n="59" d="100"/>
          <a:sy n="59" d="100"/>
        </p:scale>
        <p:origin x="11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FC0CB-EAA5-4038-8B50-D2DE93FAD6A2}"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84451-803C-4A32-89FF-DA5028DF96FF}" type="slidenum">
              <a:rPr lang="en-US" smtClean="0"/>
              <a:t>‹#›</a:t>
            </a:fld>
            <a:endParaRPr lang="en-US"/>
          </a:p>
        </p:txBody>
      </p:sp>
    </p:spTree>
    <p:extLst>
      <p:ext uri="{BB962C8B-B14F-4D97-AF65-F5344CB8AC3E}">
        <p14:creationId xmlns:p14="http://schemas.microsoft.com/office/powerpoint/2010/main" val="225139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Cardiopulmonary Exercise Testing is a method used to gauge the performance of the heart and lungs when the body is at rest and during exercise activities (</a:t>
            </a:r>
            <a:r>
              <a:rPr lang="en-US" sz="1200" dirty="0" err="1">
                <a:effectLst/>
                <a:latin typeface="Times New Roman" panose="02020603050405020304" pitchFamily="18" charset="0"/>
                <a:ea typeface="Calibri" panose="020F0502020204030204" pitchFamily="34" charset="0"/>
              </a:rPr>
              <a:t>Mezzani</a:t>
            </a:r>
            <a:r>
              <a:rPr lang="en-US" sz="1200" dirty="0">
                <a:effectLst/>
                <a:latin typeface="Times New Roman" panose="02020603050405020304" pitchFamily="18" charset="0"/>
                <a:ea typeface="Calibri" panose="020F0502020204030204" pitchFamily="34" charset="0"/>
              </a:rPr>
              <a:t>, 2017).</a:t>
            </a:r>
            <a:endParaRPr lang="en-US" dirty="0"/>
          </a:p>
        </p:txBody>
      </p:sp>
      <p:sp>
        <p:nvSpPr>
          <p:cNvPr id="4" name="Slide Number Placeholder 3"/>
          <p:cNvSpPr>
            <a:spLocks noGrp="1"/>
          </p:cNvSpPr>
          <p:nvPr>
            <p:ph type="sldNum" sz="quarter" idx="5"/>
          </p:nvPr>
        </p:nvSpPr>
        <p:spPr/>
        <p:txBody>
          <a:bodyPr/>
          <a:lstStyle/>
          <a:p>
            <a:fld id="{11C84451-803C-4A32-89FF-DA5028DF96FF}" type="slidenum">
              <a:rPr lang="en-US" smtClean="0"/>
              <a:t>2</a:t>
            </a:fld>
            <a:endParaRPr lang="en-US"/>
          </a:p>
        </p:txBody>
      </p:sp>
    </p:spTree>
    <p:extLst>
      <p:ext uri="{BB962C8B-B14F-4D97-AF65-F5344CB8AC3E}">
        <p14:creationId xmlns:p14="http://schemas.microsoft.com/office/powerpoint/2010/main" val="266293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 cardiopulmonary test also known as a CPET is a technique that is used to monitor the performance of an individuals heart and lungs when they are stationary and while they are exercising. Some of the equipements used for the test include stress blood pressure monitors, pulse oximeters and treadmills among others. A persons vitals are usually tested before and after exercise and a full analysis of their heart rate, rhythm and movements is recorded.</a:t>
            </a:r>
          </a:p>
        </p:txBody>
      </p:sp>
      <p:sp>
        <p:nvSpPr>
          <p:cNvPr id="4" name="Slide Number Placeholder 3"/>
          <p:cNvSpPr>
            <a:spLocks noGrp="1"/>
          </p:cNvSpPr>
          <p:nvPr>
            <p:ph type="sldNum" sz="quarter" idx="5"/>
          </p:nvPr>
        </p:nvSpPr>
        <p:spPr/>
        <p:txBody>
          <a:bodyPr/>
          <a:lstStyle/>
          <a:p>
            <a:fld id="{11C84451-803C-4A32-89FF-DA5028DF96FF}" type="slidenum">
              <a:rPr lang="en-US" smtClean="0"/>
              <a:t>11</a:t>
            </a:fld>
            <a:endParaRPr lang="en-US"/>
          </a:p>
        </p:txBody>
      </p:sp>
    </p:spTree>
    <p:extLst>
      <p:ext uri="{BB962C8B-B14F-4D97-AF65-F5344CB8AC3E}">
        <p14:creationId xmlns:p14="http://schemas.microsoft.com/office/powerpoint/2010/main" val="20058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Some of the people that need to take a cardiopulmonary test include individuals who are reestablishing themselves health-wise after a major illness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Faghy</a:t>
            </a:r>
            <a:r>
              <a:rPr lang="en-US" sz="1200" dirty="0">
                <a:effectLst/>
                <a:latin typeface="Times New Roman" panose="02020603050405020304" pitchFamily="18" charset="0"/>
                <a:ea typeface="Calibri" panose="020F0502020204030204" pitchFamily="34" charset="0"/>
              </a:rPr>
              <a:t>, et al 2020). People who are scheduled to undergo a major surgery should also take a cardiopulmonary test to ensure their heart and lungs can handle the procedure. Lastly, persons being tested for a diagnosis of heart or lung disease usually take a cardiopulmonary test.</a:t>
            </a:r>
            <a:endParaRPr lang="en-US" dirty="0"/>
          </a:p>
        </p:txBody>
      </p:sp>
      <p:sp>
        <p:nvSpPr>
          <p:cNvPr id="4" name="Slide Number Placeholder 3"/>
          <p:cNvSpPr>
            <a:spLocks noGrp="1"/>
          </p:cNvSpPr>
          <p:nvPr>
            <p:ph type="sldNum" sz="quarter" idx="5"/>
          </p:nvPr>
        </p:nvSpPr>
        <p:spPr/>
        <p:txBody>
          <a:bodyPr/>
          <a:lstStyle/>
          <a:p>
            <a:fld id="{11C84451-803C-4A32-89FF-DA5028DF96FF}" type="slidenum">
              <a:rPr lang="en-US" smtClean="0"/>
              <a:t>3</a:t>
            </a:fld>
            <a:endParaRPr lang="en-US"/>
          </a:p>
        </p:txBody>
      </p:sp>
    </p:spTree>
    <p:extLst>
      <p:ext uri="{BB962C8B-B14F-4D97-AF65-F5344CB8AC3E}">
        <p14:creationId xmlns:p14="http://schemas.microsoft.com/office/powerpoint/2010/main" val="142214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A cardiopulmonary test usually takes approximately forty minutes. The patient's heart rate, rhythm, blood oxygen levels, and performance are measured before they start exercising. The person is then instructed to perform mild exercise on a bicycle ergometer or treadmill for about ten minutes while their lung and heart capacity are observed and measured.</a:t>
            </a:r>
            <a:endParaRPr lang="en-US" dirty="0"/>
          </a:p>
        </p:txBody>
      </p:sp>
      <p:sp>
        <p:nvSpPr>
          <p:cNvPr id="4" name="Slide Number Placeholder 3"/>
          <p:cNvSpPr>
            <a:spLocks noGrp="1"/>
          </p:cNvSpPr>
          <p:nvPr>
            <p:ph type="sldNum" sz="quarter" idx="5"/>
          </p:nvPr>
        </p:nvSpPr>
        <p:spPr/>
        <p:txBody>
          <a:bodyPr/>
          <a:lstStyle/>
          <a:p>
            <a:fld id="{11C84451-803C-4A32-89FF-DA5028DF96FF}" type="slidenum">
              <a:rPr lang="en-US" smtClean="0"/>
              <a:t>4</a:t>
            </a:fld>
            <a:endParaRPr lang="en-US"/>
          </a:p>
        </p:txBody>
      </p:sp>
    </p:spTree>
    <p:extLst>
      <p:ext uri="{BB962C8B-B14F-4D97-AF65-F5344CB8AC3E}">
        <p14:creationId xmlns:p14="http://schemas.microsoft.com/office/powerpoint/2010/main" val="40512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Several pieces of equipment are used when performing a cardiopulmonary test. Some of the pieces of equipment include treadmills, bicycle ergometers, pulse oximeters, echocardiograms, and stress and blood monitors.</a:t>
            </a:r>
            <a:endParaRPr lang="en-US" dirty="0"/>
          </a:p>
        </p:txBody>
      </p:sp>
      <p:sp>
        <p:nvSpPr>
          <p:cNvPr id="4" name="Slide Number Placeholder 3"/>
          <p:cNvSpPr>
            <a:spLocks noGrp="1"/>
          </p:cNvSpPr>
          <p:nvPr>
            <p:ph type="sldNum" sz="quarter" idx="5"/>
          </p:nvPr>
        </p:nvSpPr>
        <p:spPr/>
        <p:txBody>
          <a:bodyPr/>
          <a:lstStyle/>
          <a:p>
            <a:fld id="{11C84451-803C-4A32-89FF-DA5028DF96FF}" type="slidenum">
              <a:rPr lang="en-US" smtClean="0"/>
              <a:t>5</a:t>
            </a:fld>
            <a:endParaRPr lang="en-US"/>
          </a:p>
        </p:txBody>
      </p:sp>
    </p:spTree>
    <p:extLst>
      <p:ext uri="{BB962C8B-B14F-4D97-AF65-F5344CB8AC3E}">
        <p14:creationId xmlns:p14="http://schemas.microsoft.com/office/powerpoint/2010/main" val="358833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A bicycle ergometer is one of the pieces of equipment used during a cardiopulmonary test (Older &amp; Levett,2017). It is a bicycle-like machine that is used for cardio and to determine a person's heart and lung performance when their body is in motion. An individual mounts the bicycle ergometer during a cardiopulmonary test and performs mild exercises while breathing through a mouthpiece. Their breathing is measured to determine the performance of their heart and lungs.</a:t>
            </a:r>
            <a:endParaRPr lang="en-US" dirty="0"/>
          </a:p>
        </p:txBody>
      </p:sp>
      <p:sp>
        <p:nvSpPr>
          <p:cNvPr id="4" name="Slide Number Placeholder 3"/>
          <p:cNvSpPr>
            <a:spLocks noGrp="1"/>
          </p:cNvSpPr>
          <p:nvPr>
            <p:ph type="sldNum" sz="quarter" idx="5"/>
          </p:nvPr>
        </p:nvSpPr>
        <p:spPr/>
        <p:txBody>
          <a:bodyPr/>
          <a:lstStyle/>
          <a:p>
            <a:fld id="{11C84451-803C-4A32-89FF-DA5028DF96FF}" type="slidenum">
              <a:rPr lang="en-US" smtClean="0"/>
              <a:t>6</a:t>
            </a:fld>
            <a:endParaRPr lang="en-US"/>
          </a:p>
        </p:txBody>
      </p:sp>
    </p:spTree>
    <p:extLst>
      <p:ext uri="{BB962C8B-B14F-4D97-AF65-F5344CB8AC3E}">
        <p14:creationId xmlns:p14="http://schemas.microsoft.com/office/powerpoint/2010/main" val="16295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A treadmill is a machine that has an endless belt in which an individual runs or walks as a form of exercise or physiological testing. The treadmill is used in cardiopulmonary testing by asking individuals to walk or run on it while their heartbeat and lung capacity are being analyzed.</a:t>
            </a:r>
            <a:endParaRPr lang="en-US" dirty="0"/>
          </a:p>
        </p:txBody>
      </p:sp>
      <p:sp>
        <p:nvSpPr>
          <p:cNvPr id="4" name="Slide Number Placeholder 3"/>
          <p:cNvSpPr>
            <a:spLocks noGrp="1"/>
          </p:cNvSpPr>
          <p:nvPr>
            <p:ph type="sldNum" sz="quarter" idx="5"/>
          </p:nvPr>
        </p:nvSpPr>
        <p:spPr/>
        <p:txBody>
          <a:bodyPr/>
          <a:lstStyle/>
          <a:p>
            <a:fld id="{11C84451-803C-4A32-89FF-DA5028DF96FF}" type="slidenum">
              <a:rPr lang="en-US" smtClean="0"/>
              <a:t>7</a:t>
            </a:fld>
            <a:endParaRPr lang="en-US"/>
          </a:p>
        </p:txBody>
      </p:sp>
    </p:spTree>
    <p:extLst>
      <p:ext uri="{BB962C8B-B14F-4D97-AF65-F5344CB8AC3E}">
        <p14:creationId xmlns:p14="http://schemas.microsoft.com/office/powerpoint/2010/main" val="276119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A pulse oximeter is a device used during cardiopulmonary testing to measure the oxygen levels present in an individual's blood. During a cardiopulmonary test, the device is usually slid on a person's fingertip or attached to their earlobe when they are at rest and when performing a mild exercise to establish the oxygen in their blood.</a:t>
            </a:r>
            <a:endParaRPr lang="en-US" dirty="0"/>
          </a:p>
        </p:txBody>
      </p:sp>
      <p:sp>
        <p:nvSpPr>
          <p:cNvPr id="4" name="Slide Number Placeholder 3"/>
          <p:cNvSpPr>
            <a:spLocks noGrp="1"/>
          </p:cNvSpPr>
          <p:nvPr>
            <p:ph type="sldNum" sz="quarter" idx="5"/>
          </p:nvPr>
        </p:nvSpPr>
        <p:spPr/>
        <p:txBody>
          <a:bodyPr/>
          <a:lstStyle/>
          <a:p>
            <a:fld id="{11C84451-803C-4A32-89FF-DA5028DF96FF}" type="slidenum">
              <a:rPr lang="en-US" smtClean="0"/>
              <a:t>8</a:t>
            </a:fld>
            <a:endParaRPr lang="en-US"/>
          </a:p>
        </p:txBody>
      </p:sp>
    </p:spTree>
    <p:extLst>
      <p:ext uri="{BB962C8B-B14F-4D97-AF65-F5344CB8AC3E}">
        <p14:creationId xmlns:p14="http://schemas.microsoft.com/office/powerpoint/2010/main" val="144694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An echocardiogram is a graph that indicates the heart movements of an individual when they are at rest and when their body is in motion. During a cardiopulmonary test, an echocardiogram is used to observe the heart rhythm, heartbeat rate, and the changes of the heart palpitations when a person is exercising and when they are at rest to determine their heart and lung capacity.</a:t>
            </a:r>
            <a:endParaRPr lang="en-US" dirty="0"/>
          </a:p>
        </p:txBody>
      </p:sp>
      <p:sp>
        <p:nvSpPr>
          <p:cNvPr id="4" name="Slide Number Placeholder 3"/>
          <p:cNvSpPr>
            <a:spLocks noGrp="1"/>
          </p:cNvSpPr>
          <p:nvPr>
            <p:ph type="sldNum" sz="quarter" idx="5"/>
          </p:nvPr>
        </p:nvSpPr>
        <p:spPr/>
        <p:txBody>
          <a:bodyPr/>
          <a:lstStyle/>
          <a:p>
            <a:fld id="{11C84451-803C-4A32-89FF-DA5028DF96FF}" type="slidenum">
              <a:rPr lang="en-US" smtClean="0"/>
              <a:t>9</a:t>
            </a:fld>
            <a:endParaRPr lang="en-US"/>
          </a:p>
        </p:txBody>
      </p:sp>
    </p:spTree>
    <p:extLst>
      <p:ext uri="{BB962C8B-B14F-4D97-AF65-F5344CB8AC3E}">
        <p14:creationId xmlns:p14="http://schemas.microsoft.com/office/powerpoint/2010/main" val="350343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During a cardiopulmonary test, stress blood pressure monitors are used to establish a patient's cardiac stress when their bodies are stationary and when doing mild exercises. The blood pressure monitors also indicate the patient's heartbeat, rhythm, and oxygen levels in their body.</a:t>
            </a:r>
            <a:endParaRPr lang="en-US" dirty="0"/>
          </a:p>
        </p:txBody>
      </p:sp>
      <p:sp>
        <p:nvSpPr>
          <p:cNvPr id="4" name="Slide Number Placeholder 3"/>
          <p:cNvSpPr>
            <a:spLocks noGrp="1"/>
          </p:cNvSpPr>
          <p:nvPr>
            <p:ph type="sldNum" sz="quarter" idx="5"/>
          </p:nvPr>
        </p:nvSpPr>
        <p:spPr/>
        <p:txBody>
          <a:bodyPr/>
          <a:lstStyle/>
          <a:p>
            <a:fld id="{11C84451-803C-4A32-89FF-DA5028DF96FF}" type="slidenum">
              <a:rPr lang="en-US" smtClean="0"/>
              <a:t>10</a:t>
            </a:fld>
            <a:endParaRPr lang="en-US"/>
          </a:p>
        </p:txBody>
      </p:sp>
    </p:spTree>
    <p:extLst>
      <p:ext uri="{BB962C8B-B14F-4D97-AF65-F5344CB8AC3E}">
        <p14:creationId xmlns:p14="http://schemas.microsoft.com/office/powerpoint/2010/main" val="404302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147343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248504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904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3043016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126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3690261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189727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204449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399608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C2962-2CA3-4F44-B068-8E15AC064F0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411541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9C2962-2CA3-4F44-B068-8E15AC064F0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250580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9C2962-2CA3-4F44-B068-8E15AC064F08}"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287216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9C2962-2CA3-4F44-B068-8E15AC064F08}"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81770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C2962-2CA3-4F44-B068-8E15AC064F08}"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195122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C2962-2CA3-4F44-B068-8E15AC064F0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F7E7D-B107-4AB1-A4F1-465B8BA5E18B}" type="slidenum">
              <a:rPr lang="en-US" smtClean="0"/>
              <a:t>‹#›</a:t>
            </a:fld>
            <a:endParaRPr lang="en-US"/>
          </a:p>
        </p:txBody>
      </p:sp>
    </p:spTree>
    <p:extLst>
      <p:ext uri="{BB962C8B-B14F-4D97-AF65-F5344CB8AC3E}">
        <p14:creationId xmlns:p14="http://schemas.microsoft.com/office/powerpoint/2010/main" val="357622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F7E7D-B107-4AB1-A4F1-465B8BA5E18B}" type="slidenum">
              <a:rPr lang="en-US" smtClean="0"/>
              <a:t>‹#›</a:t>
            </a:fld>
            <a:endParaRPr lang="en-US"/>
          </a:p>
        </p:txBody>
      </p:sp>
      <p:sp>
        <p:nvSpPr>
          <p:cNvPr id="5" name="Date Placeholder 4"/>
          <p:cNvSpPr>
            <a:spLocks noGrp="1"/>
          </p:cNvSpPr>
          <p:nvPr>
            <p:ph type="dt" sz="half" idx="10"/>
          </p:nvPr>
        </p:nvSpPr>
        <p:spPr/>
        <p:txBody>
          <a:bodyPr/>
          <a:lstStyle/>
          <a:p>
            <a:fld id="{E59C2962-2CA3-4F44-B068-8E15AC064F08}" type="datetimeFigureOut">
              <a:rPr lang="en-US" smtClean="0"/>
              <a:t>4/20/2021</a:t>
            </a:fld>
            <a:endParaRPr lang="en-US"/>
          </a:p>
        </p:txBody>
      </p:sp>
    </p:spTree>
    <p:extLst>
      <p:ext uri="{BB962C8B-B14F-4D97-AF65-F5344CB8AC3E}">
        <p14:creationId xmlns:p14="http://schemas.microsoft.com/office/powerpoint/2010/main" val="352428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9C2962-2CA3-4F44-B068-8E15AC064F08}" type="datetimeFigureOut">
              <a:rPr lang="en-US" smtClean="0"/>
              <a:t>4/20/2021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FF7E7D-B107-4AB1-A4F1-465B8BA5E18B}" type="slidenum">
              <a:rPr lang="en-US" smtClean="0"/>
              <a:t>‹#›</a:t>
            </a:fld>
            <a:endParaRPr lang="en-US"/>
          </a:p>
        </p:txBody>
      </p:sp>
    </p:spTree>
    <p:extLst>
      <p:ext uri="{BB962C8B-B14F-4D97-AF65-F5344CB8AC3E}">
        <p14:creationId xmlns:p14="http://schemas.microsoft.com/office/powerpoint/2010/main" val="221635537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7D5FAC-52B6-4038-970C-1B45F1291CE4}"/>
              </a:ext>
            </a:extLst>
          </p:cNvPr>
          <p:cNvSpPr>
            <a:spLocks noGrp="1"/>
          </p:cNvSpPr>
          <p:nvPr>
            <p:ph type="ctrTitle"/>
          </p:nvPr>
        </p:nvSpPr>
        <p:spPr>
          <a:xfrm>
            <a:off x="1595269" y="1506828"/>
            <a:ext cx="9001462" cy="1383330"/>
          </a:xfrm>
        </p:spPr>
        <p:txBody>
          <a:bodyPr>
            <a:normAutofit/>
          </a:bodyPr>
          <a:lstStyle/>
          <a:p>
            <a:r>
              <a:rPr lang="en-US" sz="3200" cap="none" dirty="0">
                <a:effectLst/>
                <a:latin typeface="Times New Roman" panose="02020603050405020304" pitchFamily="18" charset="0"/>
                <a:ea typeface="Calibri" panose="020F0502020204030204" pitchFamily="34" charset="0"/>
              </a:rPr>
              <a:t>Cardiopulmonary Exercise Testing</a:t>
            </a:r>
            <a:endParaRPr lang="en-US" sz="3200" cap="none" dirty="0"/>
          </a:p>
        </p:txBody>
      </p:sp>
      <p:sp>
        <p:nvSpPr>
          <p:cNvPr id="3" name="Subtitle 2">
            <a:extLst>
              <a:ext uri="{FF2B5EF4-FFF2-40B4-BE49-F238E27FC236}">
                <a16:creationId xmlns:a16="http://schemas.microsoft.com/office/drawing/2014/main" xmlns="" id="{9BA97EF0-473F-4B1A-A210-ECF0934FB6D6}"/>
              </a:ext>
            </a:extLst>
          </p:cNvPr>
          <p:cNvSpPr>
            <a:spLocks noGrp="1"/>
          </p:cNvSpPr>
          <p:nvPr>
            <p:ph type="subTitle" idx="1"/>
          </p:nvPr>
        </p:nvSpPr>
        <p:spPr>
          <a:xfrm>
            <a:off x="130629" y="3167743"/>
            <a:ext cx="11625942" cy="3396343"/>
          </a:xfrm>
        </p:spPr>
        <p:txBody>
          <a:bodyPr/>
          <a:lstStyle/>
          <a:p>
            <a:r>
              <a:rPr lang="en-US" dirty="0"/>
              <a:t>Name</a:t>
            </a:r>
          </a:p>
          <a:p>
            <a:r>
              <a:rPr lang="en-US" dirty="0"/>
              <a:t>Institution</a:t>
            </a:r>
          </a:p>
          <a:p>
            <a:r>
              <a:rPr lang="en-US" dirty="0"/>
              <a:t>Date</a:t>
            </a:r>
          </a:p>
        </p:txBody>
      </p:sp>
    </p:spTree>
    <p:extLst>
      <p:ext uri="{BB962C8B-B14F-4D97-AF65-F5344CB8AC3E}">
        <p14:creationId xmlns:p14="http://schemas.microsoft.com/office/powerpoint/2010/main" val="3955408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B38EF3-872F-487B-86BE-DECDC250AAF2}"/>
              </a:ext>
            </a:extLst>
          </p:cNvPr>
          <p:cNvSpPr>
            <a:spLocks noGrp="1"/>
          </p:cNvSpPr>
          <p:nvPr>
            <p:ph type="title"/>
          </p:nvPr>
        </p:nvSpPr>
        <p:spPr>
          <a:xfrm>
            <a:off x="913795" y="609601"/>
            <a:ext cx="10353761" cy="1219200"/>
          </a:xfrm>
        </p:spPr>
        <p:txBody>
          <a:bodyPr>
            <a:normAutofit fontScale="90000"/>
          </a:bodyPr>
          <a:lstStyle/>
          <a:p>
            <a:pPr marL="457200" lvl="0" indent="-228600">
              <a:lnSpc>
                <a:spcPct val="200000"/>
              </a:lnSpc>
              <a:spcBef>
                <a:spcPts val="0"/>
              </a:spcBef>
            </a:pPr>
            <a:r>
              <a:rPr lang="en-US" sz="3600" cap="none" dirty="0">
                <a:solidFill>
                  <a:prstClr val="white"/>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3600" cap="none" dirty="0">
                <a:solidFill>
                  <a:prstClr val="white"/>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cap="none" dirty="0">
                <a:solidFill>
                  <a:prstClr val="white"/>
                </a:solidFill>
                <a:effectLst/>
                <a:latin typeface="Times New Roman" panose="02020603050405020304" pitchFamily="18" charset="0"/>
                <a:ea typeface="Calibri" panose="020F0502020204030204" pitchFamily="34" charset="0"/>
                <a:cs typeface="Times New Roman" panose="02020603050405020304" pitchFamily="18" charset="0"/>
              </a:rPr>
              <a:t>Blood Pressure Monitors</a:t>
            </a:r>
            <a:r>
              <a:rPr lang="en-US" sz="1800" b="0" cap="none"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
            </a:r>
            <a:br>
              <a:rPr lang="en-US" sz="1800" b="0" cap="none"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EC76AC21-F491-4306-B147-0B5EAAD7DD12}"/>
              </a:ext>
            </a:extLst>
          </p:cNvPr>
          <p:cNvSpPr>
            <a:spLocks noGrp="1"/>
          </p:cNvSpPr>
          <p:nvPr>
            <p:ph sz="half" idx="1"/>
          </p:nvPr>
        </p:nvSpPr>
        <p:spPr>
          <a:xfrm>
            <a:off x="0" y="2088319"/>
            <a:ext cx="6019799" cy="4622724"/>
          </a:xfrm>
        </p:spPr>
        <p:txBody>
          <a:bodyPr/>
          <a:lstStyle/>
          <a:p>
            <a:pPr marL="685800" marR="0" lvl="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Blood pressure monitors are devices used to </a:t>
            </a:r>
          </a:p>
          <a:p>
            <a:pPr marL="685800" marR="0" lvl="0" indent="-342900">
              <a:lnSpc>
                <a:spcPct val="200000"/>
              </a:lnSpc>
              <a:spcBef>
                <a:spcPts val="0"/>
              </a:spcBef>
              <a:spcAft>
                <a:spcPts val="80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Measure the pressure in the arteries during heart movements</a:t>
            </a:r>
          </a:p>
          <a:p>
            <a:endParaRPr lang="en-US" dirty="0"/>
          </a:p>
        </p:txBody>
      </p:sp>
      <p:pic>
        <p:nvPicPr>
          <p:cNvPr id="5" name="Content Placeholder 4">
            <a:extLst>
              <a:ext uri="{FF2B5EF4-FFF2-40B4-BE49-F238E27FC236}">
                <a16:creationId xmlns:a16="http://schemas.microsoft.com/office/drawing/2014/main" xmlns="" id="{4AB6574C-B15A-4F1E-B9BA-C0B67265F9A9}"/>
              </a:ext>
            </a:extLst>
          </p:cNvPr>
          <p:cNvPicPr>
            <a:picLocks noGrp="1" noChangeAspect="1"/>
          </p:cNvPicPr>
          <p:nvPr>
            <p:ph sz="half" idx="2"/>
          </p:nvPr>
        </p:nvPicPr>
        <p:blipFill>
          <a:blip r:embed="rId3"/>
          <a:stretch>
            <a:fillRect/>
          </a:stretch>
        </p:blipFill>
        <p:spPr>
          <a:xfrm>
            <a:off x="5089525" y="2388346"/>
            <a:ext cx="4184650" cy="3425920"/>
          </a:xfrm>
          <a:prstGeom prst="rect">
            <a:avLst/>
          </a:prstGeom>
        </p:spPr>
      </p:pic>
    </p:spTree>
    <p:extLst>
      <p:ext uri="{BB962C8B-B14F-4D97-AF65-F5344CB8AC3E}">
        <p14:creationId xmlns:p14="http://schemas.microsoft.com/office/powerpoint/2010/main" val="46217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74F0B-61E9-4C99-8902-2D55E65183B5}"/>
              </a:ext>
            </a:extLst>
          </p:cNvPr>
          <p:cNvSpPr>
            <a:spLocks noGrp="1"/>
          </p:cNvSpPr>
          <p:nvPr>
            <p:ph type="title"/>
          </p:nvPr>
        </p:nvSpPr>
        <p:spPr>
          <a:xfrm>
            <a:off x="913795" y="609600"/>
            <a:ext cx="10353761" cy="1088571"/>
          </a:xfrm>
        </p:spPr>
        <p:txBody>
          <a:bodyPr>
            <a:normAutofit/>
          </a:bodyPr>
          <a:lstStyle/>
          <a:p>
            <a:r>
              <a:rPr lang="en-US" sz="3200" cap="none"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xmlns="" id="{B7B10AEE-9442-44DA-8387-75A63A73EA3A}"/>
              </a:ext>
            </a:extLst>
          </p:cNvPr>
          <p:cNvSpPr>
            <a:spLocks noGrp="1"/>
          </p:cNvSpPr>
          <p:nvPr>
            <p:ph idx="1"/>
          </p:nvPr>
        </p:nvSpPr>
        <p:spPr>
          <a:xfrm>
            <a:off x="0" y="1975757"/>
            <a:ext cx="12192000" cy="4882243"/>
          </a:xfrm>
        </p:spPr>
        <p:txBody>
          <a:bodyPr/>
          <a:lstStyle/>
          <a:p>
            <a:pPr marL="800100" marR="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CPET is a method used to analyze heart and lung capacity when exercising and when the body is at rest.</a:t>
            </a:r>
          </a:p>
          <a:p>
            <a:pPr marL="800100" marR="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Tools used include treadmills, blood pressure monitors and, pulse oximeters.</a:t>
            </a:r>
          </a:p>
          <a:p>
            <a:pPr marL="800100" marR="0" indent="-342900">
              <a:lnSpc>
                <a:spcPct val="200000"/>
              </a:lnSpc>
              <a:spcBef>
                <a:spcPts val="0"/>
              </a:spcBef>
              <a:spcAft>
                <a:spcPts val="80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person's vitals are tested before and after exercise and</a:t>
            </a:r>
          </a:p>
          <a:p>
            <a:pPr marL="800100" marR="0" indent="-342900">
              <a:lnSpc>
                <a:spcPct val="200000"/>
              </a:lnSpc>
              <a:spcBef>
                <a:spcPts val="0"/>
              </a:spcBef>
              <a:spcAft>
                <a:spcPts val="80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Their measurements are recorded</a:t>
            </a:r>
          </a:p>
          <a:p>
            <a:pPr marL="800100" marR="0" indent="-342900">
              <a:lnSpc>
                <a:spcPct val="200000"/>
              </a:lnSpc>
              <a:spcBef>
                <a:spcPts val="0"/>
              </a:spcBef>
              <a:spcAft>
                <a:spcPts val="800"/>
              </a:spcAft>
              <a:buFont typeface="Wingdings" panose="05000000000000000000" pitchFamily="2" charset="2"/>
              <a:buChar char="v"/>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1232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B741A-4462-4A2A-94BD-342E1C82A382}"/>
              </a:ext>
            </a:extLst>
          </p:cNvPr>
          <p:cNvSpPr>
            <a:spLocks noGrp="1"/>
          </p:cNvSpPr>
          <p:nvPr>
            <p:ph type="title"/>
          </p:nvPr>
        </p:nvSpPr>
        <p:spPr>
          <a:xfrm>
            <a:off x="913795" y="609601"/>
            <a:ext cx="10353761" cy="1104900"/>
          </a:xfrm>
        </p:spPr>
        <p:txBody>
          <a:bodyPr>
            <a:normAutofit/>
          </a:bodyPr>
          <a:lstStyle/>
          <a:p>
            <a:r>
              <a:rPr lang="en-US" sz="3200" cap="none"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xmlns="" id="{5703F26A-8EA0-443C-AD9B-1415B5362CC9}"/>
              </a:ext>
            </a:extLst>
          </p:cNvPr>
          <p:cNvSpPr>
            <a:spLocks noGrp="1"/>
          </p:cNvSpPr>
          <p:nvPr>
            <p:ph idx="1"/>
          </p:nvPr>
        </p:nvSpPr>
        <p:spPr>
          <a:xfrm>
            <a:off x="0" y="1714500"/>
            <a:ext cx="12191999" cy="5143500"/>
          </a:xfrm>
        </p:spPr>
        <p:txBody>
          <a:bodyPr/>
          <a:lstStyle/>
          <a:p>
            <a:pPr marR="0" indent="0">
              <a:lnSpc>
                <a:spcPct val="200000"/>
              </a:lnSpc>
              <a:spcBef>
                <a:spcPts val="0"/>
              </a:spcBef>
              <a:spcAft>
                <a:spcPts val="0"/>
              </a:spcAft>
              <a:buNone/>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Mezzani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(2017). Cardiopulmonary exercise testing: basics of methodology and measurements. Annals of the American Thoracic Society, 14(Supplement 1), S3-S11.</a:t>
            </a:r>
          </a:p>
          <a:p>
            <a:pPr marR="0" indent="0">
              <a:lnSpc>
                <a:spcPct val="200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Older, P. O., &amp;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Levett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 Z. (2017). Cardiopulmonary exercise testing and surgery. Annals of the American Thoracic Society, 14(Supplement 1), S74-S83.</a:t>
            </a:r>
          </a:p>
          <a:p>
            <a:pPr marR="0" indent="0">
              <a:lnSpc>
                <a:spcPct val="200000"/>
              </a:lnSpc>
              <a:spcBef>
                <a:spcPts val="0"/>
              </a:spcBef>
              <a:spcAft>
                <a:spcPts val="800"/>
              </a:spcAft>
              <a:buNone/>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Faghy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 A., Sylvester, K. P., Cooper, B. G., &amp; Hull, J. H. (2020). Cardiopulmonary exercise testing in the COVID-19 endemic phase. British journal of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anaesthesia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125(4), 447-449.</a:t>
            </a:r>
          </a:p>
          <a:p>
            <a:endParaRPr lang="en-US" dirty="0"/>
          </a:p>
        </p:txBody>
      </p:sp>
    </p:spTree>
    <p:extLst>
      <p:ext uri="{BB962C8B-B14F-4D97-AF65-F5344CB8AC3E}">
        <p14:creationId xmlns:p14="http://schemas.microsoft.com/office/powerpoint/2010/main" val="375094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AA6235-6291-4F3B-A7CC-38E0B46767F7}"/>
              </a:ext>
            </a:extLst>
          </p:cNvPr>
          <p:cNvSpPr>
            <a:spLocks noGrp="1"/>
          </p:cNvSpPr>
          <p:nvPr>
            <p:ph type="title"/>
          </p:nvPr>
        </p:nvSpPr>
        <p:spPr/>
        <p:txBody>
          <a:bodyPr>
            <a:normAutofit/>
          </a:bodyPr>
          <a:lstStyle/>
          <a:p>
            <a:r>
              <a:rPr lang="en-US" sz="3200" cap="none"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xmlns="" id="{0C5ABC87-5F7B-4DC0-B1F3-D2E6BDC54BB1}"/>
              </a:ext>
            </a:extLst>
          </p:cNvPr>
          <p:cNvSpPr>
            <a:spLocks noGrp="1"/>
          </p:cNvSpPr>
          <p:nvPr>
            <p:ph idx="1"/>
          </p:nvPr>
        </p:nvSpPr>
        <p:spPr>
          <a:xfrm>
            <a:off x="412124" y="2096064"/>
            <a:ext cx="11475076" cy="4369130"/>
          </a:xfrm>
        </p:spPr>
        <p:txBody>
          <a:bodyPr/>
          <a:lstStyle/>
          <a:p>
            <a:pPr marL="800100" marR="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is Cardiopulmonary Exercise Testing?</a:t>
            </a:r>
          </a:p>
          <a:p>
            <a:pPr marL="800100" marR="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Cardiopulmonary Exercise Testing commonly known as CPET</a:t>
            </a:r>
          </a:p>
          <a:p>
            <a:pPr marL="800100" marR="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Is a non-invasive technique used to evaluate the heart and lungs performance when a person's body is at rest and exercising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Mezzani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2017)</a:t>
            </a:r>
          </a:p>
          <a:p>
            <a:endParaRPr lang="en-US" dirty="0"/>
          </a:p>
        </p:txBody>
      </p:sp>
    </p:spTree>
    <p:extLst>
      <p:ext uri="{BB962C8B-B14F-4D97-AF65-F5344CB8AC3E}">
        <p14:creationId xmlns:p14="http://schemas.microsoft.com/office/powerpoint/2010/main" val="22675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9EB56E-0886-4152-AE4E-D2084ADB5475}"/>
              </a:ext>
            </a:extLst>
          </p:cNvPr>
          <p:cNvSpPr>
            <a:spLocks noGrp="1"/>
          </p:cNvSpPr>
          <p:nvPr>
            <p:ph type="title"/>
          </p:nvPr>
        </p:nvSpPr>
        <p:spPr/>
        <p:txBody>
          <a:bodyPr>
            <a:normAutofit fontScale="90000"/>
          </a:bodyPr>
          <a:lstStyle/>
          <a:p>
            <a:pPr marL="457200" marR="0">
              <a:lnSpc>
                <a:spcPct val="200000"/>
              </a:lnSpc>
              <a:spcBef>
                <a:spcPts val="0"/>
              </a:spcBef>
              <a:spcAft>
                <a:spcPts val="800"/>
              </a:spcAft>
            </a:pPr>
            <a:r>
              <a:rPr lang="en-US" sz="3600" cap="none" dirty="0">
                <a:effectLst/>
                <a:latin typeface="Times New Roman" panose="02020603050405020304" pitchFamily="18" charset="0"/>
                <a:ea typeface="Calibri" panose="020F0502020204030204" pitchFamily="34" charset="0"/>
                <a:cs typeface="Times New Roman" panose="02020603050405020304" pitchFamily="18" charset="0"/>
              </a:rPr>
              <a:t>Who needs a Cardiopulmonary Test?</a:t>
            </a:r>
            <a:r>
              <a:rPr lang="en-US" sz="3200" dirty="0">
                <a:effectLst/>
                <a:latin typeface="Calibri" panose="020F0502020204030204" pitchFamily="34" charset="0"/>
                <a:ea typeface="Calibri" panose="020F0502020204030204" pitchFamily="34" charset="0"/>
                <a:cs typeface="Times New Roman" panose="02020603050405020304" pitchFamily="18" charset="0"/>
              </a:rPr>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1D0F2CDC-7DD6-40B9-8C88-C182F41C7DB7}"/>
              </a:ext>
            </a:extLst>
          </p:cNvPr>
          <p:cNvSpPr>
            <a:spLocks noGrp="1"/>
          </p:cNvSpPr>
          <p:nvPr>
            <p:ph idx="1"/>
          </p:nvPr>
        </p:nvSpPr>
        <p:spPr>
          <a:xfrm>
            <a:off x="179614" y="1935921"/>
            <a:ext cx="11087943" cy="4632304"/>
          </a:xfrm>
        </p:spPr>
        <p:txBody>
          <a:bodyPr/>
          <a:lstStyle/>
          <a:p>
            <a:pPr marR="0" indent="0">
              <a:lnSpc>
                <a:spcPct val="200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People who need to undergo a cardiopulmonary test include:</a:t>
            </a:r>
          </a:p>
          <a:p>
            <a:pPr marL="571500" marR="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Individuals scheduled for a major surgery</a:t>
            </a:r>
          </a:p>
          <a:p>
            <a:pPr marL="571500" marR="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Individuals being tested for the diagnosis of a heart or lung disease</a:t>
            </a:r>
          </a:p>
          <a:p>
            <a:pPr marL="571500" marR="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Individuals in rehabilitation following a major illness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Faghy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 al 2020).</a:t>
            </a:r>
          </a:p>
          <a:p>
            <a:endParaRPr lang="en-US" dirty="0"/>
          </a:p>
        </p:txBody>
      </p:sp>
    </p:spTree>
    <p:extLst>
      <p:ext uri="{BB962C8B-B14F-4D97-AF65-F5344CB8AC3E}">
        <p14:creationId xmlns:p14="http://schemas.microsoft.com/office/powerpoint/2010/main" val="80149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AA2F2-6B96-4BE7-B7FD-08A4CE57BDBB}"/>
              </a:ext>
            </a:extLst>
          </p:cNvPr>
          <p:cNvSpPr>
            <a:spLocks noGrp="1"/>
          </p:cNvSpPr>
          <p:nvPr>
            <p:ph type="title"/>
          </p:nvPr>
        </p:nvSpPr>
        <p:spPr>
          <a:xfrm>
            <a:off x="424543" y="146957"/>
            <a:ext cx="10843013" cy="1600200"/>
          </a:xfrm>
        </p:spPr>
        <p:txBody>
          <a:bodyPr>
            <a:normAutofit fontScale="90000"/>
          </a:bodyPr>
          <a:lstStyle/>
          <a:p>
            <a:pPr marL="457200" marR="0">
              <a:lnSpc>
                <a:spcPct val="200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cap="none" dirty="0">
                <a:effectLst/>
                <a:latin typeface="Times New Roman" panose="02020603050405020304" pitchFamily="18" charset="0"/>
                <a:ea typeface="Calibri" panose="020F0502020204030204" pitchFamily="34" charset="0"/>
                <a:cs typeface="Times New Roman" panose="02020603050405020304" pitchFamily="18" charset="0"/>
              </a:rPr>
              <a:t>Operations during a Cardiopulmonary Test</a:t>
            </a:r>
            <a:r>
              <a:rPr lang="en-US" sz="3200" dirty="0">
                <a:effectLst/>
                <a:latin typeface="Calibri" panose="020F0502020204030204" pitchFamily="34" charset="0"/>
                <a:ea typeface="Calibri" panose="020F0502020204030204" pitchFamily="34" charset="0"/>
                <a:cs typeface="Times New Roman" panose="02020603050405020304" pitchFamily="18" charset="0"/>
              </a:rPr>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6B4C9F0A-8392-407B-9590-5793D6655476}"/>
              </a:ext>
            </a:extLst>
          </p:cNvPr>
          <p:cNvSpPr>
            <a:spLocks noGrp="1"/>
          </p:cNvSpPr>
          <p:nvPr>
            <p:ph idx="1"/>
          </p:nvPr>
        </p:nvSpPr>
        <p:spPr>
          <a:xfrm>
            <a:off x="424543" y="2096063"/>
            <a:ext cx="10843014" cy="4337393"/>
          </a:xfrm>
        </p:spPr>
        <p:txBody>
          <a:bodyPr/>
          <a:lstStyle/>
          <a:p>
            <a:pPr marR="0" lvl="0" indent="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During a cardiopulmonary test</a:t>
            </a:r>
          </a:p>
          <a:p>
            <a:pPr marR="0" lvl="0" indent="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person performs mild exercises on a bicycle ergometer or treadmill</a:t>
            </a:r>
          </a:p>
          <a:p>
            <a:pPr marR="0" lvl="0" indent="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While breathing through a mouthpiece</a:t>
            </a:r>
          </a:p>
          <a:p>
            <a:pPr marR="0" lvl="0" indent="0">
              <a:lnSpc>
                <a:spcPct val="200000"/>
              </a:lnSpc>
              <a:spcBef>
                <a:spcPts val="0"/>
              </a:spcBef>
              <a:spcAft>
                <a:spcPts val="80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Each breath is analyzed before and after the exercise.</a:t>
            </a:r>
          </a:p>
          <a:p>
            <a:endParaRPr lang="en-US" dirty="0"/>
          </a:p>
        </p:txBody>
      </p:sp>
    </p:spTree>
    <p:extLst>
      <p:ext uri="{BB962C8B-B14F-4D97-AF65-F5344CB8AC3E}">
        <p14:creationId xmlns:p14="http://schemas.microsoft.com/office/powerpoint/2010/main" val="45911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79078-0703-45AE-AD12-188D6FE73C18}"/>
              </a:ext>
            </a:extLst>
          </p:cNvPr>
          <p:cNvSpPr>
            <a:spLocks noGrp="1"/>
          </p:cNvSpPr>
          <p:nvPr>
            <p:ph type="title"/>
          </p:nvPr>
        </p:nvSpPr>
        <p:spPr>
          <a:xfrm>
            <a:off x="800101" y="261259"/>
            <a:ext cx="10467456" cy="1649184"/>
          </a:xfrm>
        </p:spPr>
        <p:txBody>
          <a:bodyPr>
            <a:normAutofit fontScale="90000"/>
          </a:bodyPr>
          <a:lstStyle/>
          <a:p>
            <a:pPr marL="457200" marR="0">
              <a:lnSpc>
                <a:spcPct val="200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cap="none" dirty="0">
                <a:effectLst/>
                <a:latin typeface="Times New Roman" panose="02020603050405020304" pitchFamily="18" charset="0"/>
                <a:ea typeface="Calibri" panose="020F0502020204030204" pitchFamily="34" charset="0"/>
                <a:cs typeface="Times New Roman" panose="02020603050405020304" pitchFamily="18" charset="0"/>
              </a:rPr>
              <a:t>Equipment's for Cardiopulmonary Exercise Testing</a:t>
            </a:r>
            <a:r>
              <a:rPr lang="en-US" sz="3200" dirty="0">
                <a:effectLst/>
                <a:latin typeface="Calibri" panose="020F0502020204030204" pitchFamily="34" charset="0"/>
                <a:ea typeface="Calibri" panose="020F0502020204030204" pitchFamily="34" charset="0"/>
                <a:cs typeface="Times New Roman" panose="02020603050405020304" pitchFamily="18" charset="0"/>
              </a:rPr>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E1F232DE-2995-49F5-82CC-CBDD596F06F1}"/>
              </a:ext>
            </a:extLst>
          </p:cNvPr>
          <p:cNvSpPr>
            <a:spLocks noGrp="1"/>
          </p:cNvSpPr>
          <p:nvPr>
            <p:ph idx="1"/>
          </p:nvPr>
        </p:nvSpPr>
        <p:spPr>
          <a:xfrm>
            <a:off x="408214" y="2096064"/>
            <a:ext cx="11430000" cy="4500678"/>
          </a:xfrm>
        </p:spPr>
        <p:txBody>
          <a:bodyPr>
            <a:normAutofit fontScale="92500" lnSpcReduction="20000"/>
          </a:bodyPr>
          <a:lstStyle/>
          <a:p>
            <a:pPr marL="0" marR="0" lvl="0" indent="0">
              <a:lnSpc>
                <a:spcPct val="210000"/>
              </a:lnSpc>
              <a:spcBef>
                <a:spcPts val="0"/>
              </a:spcBef>
              <a:spcAft>
                <a:spcPts val="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Some of the pieces of equipment used to perform a Cardiopulmonary test are;</a:t>
            </a:r>
          </a:p>
          <a:p>
            <a:pPr marR="0" lvl="0">
              <a:lnSpc>
                <a:spcPct val="210000"/>
              </a:lnSpc>
              <a:spcBef>
                <a:spcPts val="0"/>
              </a:spcBef>
              <a:spcAft>
                <a:spcPts val="0"/>
              </a:spcAft>
              <a:buFont typeface="Wingdings" panose="05000000000000000000" pitchFamily="2" charset="2"/>
              <a:buChar char="v"/>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bicycle ergometers </a:t>
            </a:r>
          </a:p>
          <a:p>
            <a:pPr marR="0" lvl="0">
              <a:lnSpc>
                <a:spcPct val="210000"/>
              </a:lnSpc>
              <a:spcBef>
                <a:spcPts val="0"/>
              </a:spcBef>
              <a:spcAft>
                <a:spcPts val="0"/>
              </a:spcAft>
              <a:buFont typeface="Wingdings" panose="05000000000000000000" pitchFamily="2" charset="2"/>
              <a:buChar char="v"/>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treadmills</a:t>
            </a:r>
          </a:p>
          <a:p>
            <a:pPr marR="0" lvl="0">
              <a:lnSpc>
                <a:spcPct val="210000"/>
              </a:lnSpc>
              <a:spcBef>
                <a:spcPts val="0"/>
              </a:spcBef>
              <a:spcAft>
                <a:spcPts val="0"/>
              </a:spcAft>
              <a:buFont typeface="Wingdings" panose="05000000000000000000" pitchFamily="2" charset="2"/>
              <a:buChar char="v"/>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Pulse Oximeters</a:t>
            </a:r>
          </a:p>
          <a:p>
            <a:pPr marR="0" lvl="0">
              <a:lnSpc>
                <a:spcPct val="210000"/>
              </a:lnSpc>
              <a:spcBef>
                <a:spcPts val="0"/>
              </a:spcBef>
              <a:spcAft>
                <a:spcPts val="0"/>
              </a:spcAft>
              <a:buFont typeface="Wingdings" panose="05000000000000000000" pitchFamily="2" charset="2"/>
              <a:buChar char="v"/>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Echocardiogram</a:t>
            </a:r>
          </a:p>
          <a:p>
            <a:pPr marR="0" lvl="0">
              <a:lnSpc>
                <a:spcPct val="210000"/>
              </a:lnSpc>
              <a:spcBef>
                <a:spcPts val="0"/>
              </a:spcBef>
              <a:spcAft>
                <a:spcPts val="800"/>
              </a:spcAft>
              <a:buFont typeface="Wingdings" panose="05000000000000000000" pitchFamily="2" charset="2"/>
              <a:buChar char="v"/>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Stress and Blood Pressure Monitors</a:t>
            </a:r>
          </a:p>
          <a:p>
            <a:endParaRPr lang="en-US" dirty="0"/>
          </a:p>
        </p:txBody>
      </p:sp>
    </p:spTree>
    <p:extLst>
      <p:ext uri="{BB962C8B-B14F-4D97-AF65-F5344CB8AC3E}">
        <p14:creationId xmlns:p14="http://schemas.microsoft.com/office/powerpoint/2010/main" val="359950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62D77-0CD5-45E9-8C59-9DA991D63DEE}"/>
              </a:ext>
            </a:extLst>
          </p:cNvPr>
          <p:cNvSpPr>
            <a:spLocks noGrp="1"/>
          </p:cNvSpPr>
          <p:nvPr>
            <p:ph type="title"/>
          </p:nvPr>
        </p:nvSpPr>
        <p:spPr>
          <a:xfrm>
            <a:off x="913795" y="440871"/>
            <a:ext cx="10353761" cy="1208316"/>
          </a:xfrm>
        </p:spPr>
        <p:txBody>
          <a:bodyPr>
            <a:normAutofit fontScale="90000"/>
          </a:bodyPr>
          <a:lstStyle/>
          <a:p>
            <a:pPr marL="457200" marR="0">
              <a:lnSpc>
                <a:spcPct val="200000"/>
              </a:lnSpc>
              <a:spcBef>
                <a:spcPts val="0"/>
              </a:spcBef>
              <a:spcAft>
                <a:spcPts val="800"/>
              </a:spcAft>
            </a:pPr>
            <a:r>
              <a:rPr lang="en-US" sz="3600" cap="none" dirty="0">
                <a:effectLst/>
                <a:latin typeface="Times New Roman" panose="02020603050405020304" pitchFamily="18" charset="0"/>
                <a:ea typeface="Calibri" panose="020F0502020204030204" pitchFamily="34" charset="0"/>
                <a:cs typeface="Times New Roman" panose="02020603050405020304" pitchFamily="18" charset="0"/>
              </a:rPr>
              <a:t>Bicycle Ergometers</a:t>
            </a:r>
            <a:r>
              <a:rPr lang="en-US" sz="3200" dirty="0">
                <a:effectLst/>
                <a:latin typeface="Calibri" panose="020F0502020204030204" pitchFamily="34" charset="0"/>
                <a:ea typeface="Calibri" panose="020F0502020204030204" pitchFamily="34" charset="0"/>
                <a:cs typeface="Times New Roman" panose="02020603050405020304" pitchFamily="18" charset="0"/>
              </a:rPr>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B533C7ED-E0CB-42AA-93B1-D0F634720C8E}"/>
              </a:ext>
            </a:extLst>
          </p:cNvPr>
          <p:cNvSpPr>
            <a:spLocks noGrp="1"/>
          </p:cNvSpPr>
          <p:nvPr>
            <p:ph sz="half" idx="1"/>
          </p:nvPr>
        </p:nvSpPr>
        <p:spPr>
          <a:xfrm>
            <a:off x="179614" y="1649187"/>
            <a:ext cx="5840185" cy="5078184"/>
          </a:xfrm>
        </p:spPr>
        <p:txBody>
          <a:bodyPr>
            <a:normAutofit/>
          </a:bodyPr>
          <a:lstStyle/>
          <a:p>
            <a:pPr marR="0" lvl="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machines used for cardio training and</a:t>
            </a:r>
          </a:p>
          <a:p>
            <a:pPr marR="0" lvl="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Measuring of heart and lung capacity (Older &amp; Levett,2017)</a:t>
            </a:r>
          </a:p>
          <a:p>
            <a:pPr marR="0" lvl="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person is required to perform mild exercise on the bicycle ergometer</a:t>
            </a:r>
          </a:p>
          <a:p>
            <a:pPr marR="0" lvl="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While breathing through a mouthpiece</a:t>
            </a:r>
          </a:p>
          <a:p>
            <a:endParaRPr lang="en-US" dirty="0"/>
          </a:p>
        </p:txBody>
      </p:sp>
      <p:pic>
        <p:nvPicPr>
          <p:cNvPr id="5" name="Content Placeholder 4">
            <a:extLst>
              <a:ext uri="{FF2B5EF4-FFF2-40B4-BE49-F238E27FC236}">
                <a16:creationId xmlns:a16="http://schemas.microsoft.com/office/drawing/2014/main" xmlns="" id="{9FE050B0-CC6D-46E6-AA10-BA87697B2FD2}"/>
              </a:ext>
            </a:extLst>
          </p:cNvPr>
          <p:cNvPicPr>
            <a:picLocks noGrp="1" noChangeAspect="1"/>
          </p:cNvPicPr>
          <p:nvPr>
            <p:ph sz="half" idx="2"/>
          </p:nvPr>
        </p:nvPicPr>
        <p:blipFill>
          <a:blip r:embed="rId3"/>
          <a:stretch>
            <a:fillRect/>
          </a:stretch>
        </p:blipFill>
        <p:spPr>
          <a:xfrm>
            <a:off x="5991225" y="2844006"/>
            <a:ext cx="2381250" cy="2514600"/>
          </a:xfrm>
          <a:prstGeom prst="rect">
            <a:avLst/>
          </a:prstGeom>
        </p:spPr>
      </p:pic>
    </p:spTree>
    <p:extLst>
      <p:ext uri="{BB962C8B-B14F-4D97-AF65-F5344CB8AC3E}">
        <p14:creationId xmlns:p14="http://schemas.microsoft.com/office/powerpoint/2010/main" val="415540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50AFA-C277-4204-8AF6-5B8C633D1586}"/>
              </a:ext>
            </a:extLst>
          </p:cNvPr>
          <p:cNvSpPr>
            <a:spLocks noGrp="1"/>
          </p:cNvSpPr>
          <p:nvPr>
            <p:ph type="title"/>
          </p:nvPr>
        </p:nvSpPr>
        <p:spPr>
          <a:xfrm>
            <a:off x="913795" y="609601"/>
            <a:ext cx="10353761" cy="1104900"/>
          </a:xfrm>
        </p:spPr>
        <p:txBody>
          <a:bodyPr>
            <a:normAutofit/>
          </a:bodyPr>
          <a:lstStyle/>
          <a:p>
            <a:r>
              <a:rPr lang="en-US" sz="3200" cap="none" dirty="0">
                <a:latin typeface="Times New Roman" panose="02020603050405020304" pitchFamily="18" charset="0"/>
                <a:cs typeface="Times New Roman" panose="02020603050405020304" pitchFamily="18" charset="0"/>
              </a:rPr>
              <a:t>Treadmill</a:t>
            </a:r>
          </a:p>
        </p:txBody>
      </p:sp>
      <p:sp>
        <p:nvSpPr>
          <p:cNvPr id="3" name="Content Placeholder 2">
            <a:extLst>
              <a:ext uri="{FF2B5EF4-FFF2-40B4-BE49-F238E27FC236}">
                <a16:creationId xmlns:a16="http://schemas.microsoft.com/office/drawing/2014/main" xmlns="" id="{1DA9D837-3261-4348-BA05-4F749757918D}"/>
              </a:ext>
            </a:extLst>
          </p:cNvPr>
          <p:cNvSpPr>
            <a:spLocks noGrp="1"/>
          </p:cNvSpPr>
          <p:nvPr>
            <p:ph sz="half" idx="1"/>
          </p:nvPr>
        </p:nvSpPr>
        <p:spPr>
          <a:xfrm>
            <a:off x="0" y="1959429"/>
            <a:ext cx="6019799" cy="4898571"/>
          </a:xfrm>
        </p:spPr>
        <p:txBody>
          <a:bodyPr/>
          <a:lstStyle/>
          <a:p>
            <a:pPr marL="685800" marR="0" lvl="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treadmill is a machine with an endless belt.</a:t>
            </a:r>
          </a:p>
          <a:p>
            <a:pPr marL="685800" marR="0" lvl="0" indent="-342900">
              <a:lnSpc>
                <a:spcPct val="200000"/>
              </a:lnSpc>
              <a:spcBef>
                <a:spcPts val="0"/>
              </a:spcBef>
              <a:spcAft>
                <a:spcPts val="80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person walks or runs on the belt for exercise or physiological testing</a:t>
            </a:r>
          </a:p>
          <a:p>
            <a:endParaRPr lang="en-US" dirty="0"/>
          </a:p>
        </p:txBody>
      </p:sp>
      <p:pic>
        <p:nvPicPr>
          <p:cNvPr id="6" name="Content Placeholder 5">
            <a:extLst>
              <a:ext uri="{FF2B5EF4-FFF2-40B4-BE49-F238E27FC236}">
                <a16:creationId xmlns:a16="http://schemas.microsoft.com/office/drawing/2014/main" xmlns="" id="{2D86F90A-AC1A-4F50-BC29-E62FAEDC34CE}"/>
              </a:ext>
            </a:extLst>
          </p:cNvPr>
          <p:cNvPicPr>
            <a:picLocks noGrp="1" noChangeAspect="1"/>
          </p:cNvPicPr>
          <p:nvPr>
            <p:ph sz="half" idx="2"/>
          </p:nvPr>
        </p:nvPicPr>
        <p:blipFill>
          <a:blip r:embed="rId3"/>
          <a:stretch>
            <a:fillRect/>
          </a:stretch>
        </p:blipFill>
        <p:spPr>
          <a:xfrm>
            <a:off x="5089525" y="2406523"/>
            <a:ext cx="4184650" cy="3389566"/>
          </a:xfrm>
          <a:prstGeom prst="rect">
            <a:avLst/>
          </a:prstGeom>
        </p:spPr>
      </p:pic>
    </p:spTree>
    <p:extLst>
      <p:ext uri="{BB962C8B-B14F-4D97-AF65-F5344CB8AC3E}">
        <p14:creationId xmlns:p14="http://schemas.microsoft.com/office/powerpoint/2010/main" val="286340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D5AC95-5166-4956-8E23-5A7CD54B944D}"/>
              </a:ext>
            </a:extLst>
          </p:cNvPr>
          <p:cNvSpPr>
            <a:spLocks noGrp="1"/>
          </p:cNvSpPr>
          <p:nvPr>
            <p:ph type="title"/>
          </p:nvPr>
        </p:nvSpPr>
        <p:spPr/>
        <p:txBody>
          <a:bodyPr>
            <a:normAutofit/>
          </a:bodyPr>
          <a:lstStyle/>
          <a:p>
            <a:r>
              <a:rPr lang="en-US" sz="3200" cap="none" dirty="0">
                <a:latin typeface="Times New Roman" panose="02020603050405020304" pitchFamily="18" charset="0"/>
                <a:cs typeface="Times New Roman" panose="02020603050405020304" pitchFamily="18" charset="0"/>
              </a:rPr>
              <a:t>Pulse Oximeter</a:t>
            </a:r>
          </a:p>
        </p:txBody>
      </p:sp>
      <p:sp>
        <p:nvSpPr>
          <p:cNvPr id="3" name="Content Placeholder 2">
            <a:extLst>
              <a:ext uri="{FF2B5EF4-FFF2-40B4-BE49-F238E27FC236}">
                <a16:creationId xmlns:a16="http://schemas.microsoft.com/office/drawing/2014/main" xmlns="" id="{7B2CC521-6140-4D45-86C5-E7FE187EE49B}"/>
              </a:ext>
            </a:extLst>
          </p:cNvPr>
          <p:cNvSpPr>
            <a:spLocks noGrp="1"/>
          </p:cNvSpPr>
          <p:nvPr>
            <p:ph sz="half" idx="1"/>
          </p:nvPr>
        </p:nvSpPr>
        <p:spPr>
          <a:xfrm>
            <a:off x="0" y="2088319"/>
            <a:ext cx="6019799" cy="4769681"/>
          </a:xfrm>
        </p:spPr>
        <p:txBody>
          <a:bodyPr/>
          <a:lstStyle/>
          <a:p>
            <a:pPr marL="685800" marR="0" lvl="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pulse oximeter is a device</a:t>
            </a:r>
          </a:p>
          <a:p>
            <a:pPr marL="685800" marR="0" lvl="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slides over a person's fingertip or earlobes.</a:t>
            </a:r>
          </a:p>
          <a:p>
            <a:pPr marL="685800" marR="0" lvl="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uses infrared light refraction</a:t>
            </a:r>
          </a:p>
          <a:p>
            <a:pPr marL="685800" marR="0" lvl="0" indent="-342900">
              <a:lnSpc>
                <a:spcPct val="200000"/>
              </a:lnSpc>
              <a:spcBef>
                <a:spcPts val="0"/>
              </a:spcBef>
              <a:spcAft>
                <a:spcPts val="80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measure a person's blood oxygen levels.</a:t>
            </a:r>
          </a:p>
          <a:p>
            <a:endParaRPr lang="en-US" dirty="0"/>
          </a:p>
        </p:txBody>
      </p:sp>
      <p:pic>
        <p:nvPicPr>
          <p:cNvPr id="5" name="Content Placeholder 4">
            <a:extLst>
              <a:ext uri="{FF2B5EF4-FFF2-40B4-BE49-F238E27FC236}">
                <a16:creationId xmlns:a16="http://schemas.microsoft.com/office/drawing/2014/main" xmlns="" id="{8BDC4C6B-A355-40AA-8079-A2F8B74E4B1A}"/>
              </a:ext>
            </a:extLst>
          </p:cNvPr>
          <p:cNvPicPr>
            <a:picLocks noGrp="1" noChangeAspect="1"/>
          </p:cNvPicPr>
          <p:nvPr>
            <p:ph sz="half" idx="2"/>
          </p:nvPr>
        </p:nvPicPr>
        <p:blipFill>
          <a:blip r:embed="rId3"/>
          <a:stretch>
            <a:fillRect/>
          </a:stretch>
        </p:blipFill>
        <p:spPr>
          <a:xfrm>
            <a:off x="5089525" y="2705155"/>
            <a:ext cx="4184650" cy="2792302"/>
          </a:xfrm>
          <a:prstGeom prst="rect">
            <a:avLst/>
          </a:prstGeom>
        </p:spPr>
      </p:pic>
    </p:spTree>
    <p:extLst>
      <p:ext uri="{BB962C8B-B14F-4D97-AF65-F5344CB8AC3E}">
        <p14:creationId xmlns:p14="http://schemas.microsoft.com/office/powerpoint/2010/main" val="355239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B58B9-FE9B-44AE-93EB-68D24E680601}"/>
              </a:ext>
            </a:extLst>
          </p:cNvPr>
          <p:cNvSpPr>
            <a:spLocks noGrp="1"/>
          </p:cNvSpPr>
          <p:nvPr>
            <p:ph type="title"/>
          </p:nvPr>
        </p:nvSpPr>
        <p:spPr>
          <a:xfrm>
            <a:off x="913795" y="609601"/>
            <a:ext cx="10353761" cy="1104900"/>
          </a:xfrm>
        </p:spPr>
        <p:txBody>
          <a:bodyPr>
            <a:normAutofit fontScale="90000"/>
          </a:bodyPr>
          <a:lstStyle/>
          <a:p>
            <a:pPr marL="457200" lvl="0" indent="-228600">
              <a:lnSpc>
                <a:spcPct val="200000"/>
              </a:lnSpc>
              <a:spcBef>
                <a:spcPts val="0"/>
              </a:spcBef>
            </a:pPr>
            <a:r>
              <a:rPr lang="en-US" sz="3600" cap="none" dirty="0">
                <a:solidFill>
                  <a:prstClr val="white"/>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3600" cap="none" dirty="0">
                <a:solidFill>
                  <a:prstClr val="white"/>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cap="none" dirty="0">
                <a:solidFill>
                  <a:prstClr val="white"/>
                </a:solidFill>
                <a:effectLst/>
                <a:latin typeface="Times New Roman" panose="02020603050405020304" pitchFamily="18" charset="0"/>
                <a:ea typeface="Calibri" panose="020F0502020204030204" pitchFamily="34" charset="0"/>
                <a:cs typeface="Times New Roman" panose="02020603050405020304" pitchFamily="18" charset="0"/>
              </a:rPr>
              <a:t>Echocardiogram</a:t>
            </a:r>
            <a:r>
              <a:rPr lang="en-US" sz="1800" b="0" cap="none"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
            </a:r>
            <a:br>
              <a:rPr lang="en-US" sz="1800" b="0" cap="none"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AB287C06-7C7C-435E-8233-1068FA3BF345}"/>
              </a:ext>
            </a:extLst>
          </p:cNvPr>
          <p:cNvSpPr>
            <a:spLocks noGrp="1"/>
          </p:cNvSpPr>
          <p:nvPr>
            <p:ph sz="half" idx="1"/>
          </p:nvPr>
        </p:nvSpPr>
        <p:spPr>
          <a:xfrm>
            <a:off x="0" y="2088319"/>
            <a:ext cx="6019799" cy="4769681"/>
          </a:xfrm>
        </p:spPr>
        <p:txBody>
          <a:bodyPr>
            <a:normAutofit/>
          </a:bodyPr>
          <a:lstStyle/>
          <a:p>
            <a:pPr marL="685800" marR="0" lvl="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 echocardiogram is a graphic outline</a:t>
            </a:r>
          </a:p>
          <a:p>
            <a:pPr marL="685800" marR="0" lvl="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the heart movements.</a:t>
            </a:r>
          </a:p>
          <a:p>
            <a:pPr marL="685800" marR="0" lvl="0" indent="-342900">
              <a:lnSpc>
                <a:spcPct val="200000"/>
              </a:lnSpc>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is used to establish heart movements.</a:t>
            </a:r>
          </a:p>
          <a:p>
            <a:pPr marL="685800" marR="0" lvl="0" indent="-342900">
              <a:lnSpc>
                <a:spcPct val="200000"/>
              </a:lnSpc>
              <a:spcBef>
                <a:spcPts val="0"/>
              </a:spcBef>
              <a:spcAft>
                <a:spcPts val="800"/>
              </a:spcAft>
              <a:buFont typeface="Wingdings" panose="05000000000000000000" pitchFamily="2" charset="2"/>
              <a:buChar char="v"/>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Including the heart rhythm, heart rate, and changes caused by exercising.</a:t>
            </a:r>
          </a:p>
          <a:p>
            <a:endParaRPr lang="en-US" dirty="0"/>
          </a:p>
        </p:txBody>
      </p:sp>
      <p:pic>
        <p:nvPicPr>
          <p:cNvPr id="5" name="Content Placeholder 4">
            <a:extLst>
              <a:ext uri="{FF2B5EF4-FFF2-40B4-BE49-F238E27FC236}">
                <a16:creationId xmlns:a16="http://schemas.microsoft.com/office/drawing/2014/main" xmlns="" id="{69E600AD-70DF-491F-A451-487E8EC228C6}"/>
              </a:ext>
            </a:extLst>
          </p:cNvPr>
          <p:cNvPicPr>
            <a:picLocks noGrp="1" noChangeAspect="1"/>
          </p:cNvPicPr>
          <p:nvPr>
            <p:ph sz="half" idx="2"/>
          </p:nvPr>
        </p:nvPicPr>
        <p:blipFill>
          <a:blip r:embed="rId3"/>
          <a:stretch>
            <a:fillRect/>
          </a:stretch>
        </p:blipFill>
        <p:spPr>
          <a:xfrm>
            <a:off x="5139773" y="2160588"/>
            <a:ext cx="4084154" cy="3881437"/>
          </a:xfrm>
          <a:prstGeom prst="rect">
            <a:avLst/>
          </a:prstGeom>
        </p:spPr>
      </p:pic>
    </p:spTree>
    <p:extLst>
      <p:ext uri="{BB962C8B-B14F-4D97-AF65-F5344CB8AC3E}">
        <p14:creationId xmlns:p14="http://schemas.microsoft.com/office/powerpoint/2010/main" val="6902562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TotalTime>
  <Words>1015</Words>
  <Application>Microsoft Office PowerPoint</Application>
  <PresentationFormat>Widescreen</PresentationFormat>
  <Paragraphs>75</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Times New Roman</vt:lpstr>
      <vt:lpstr>Trebuchet MS</vt:lpstr>
      <vt:lpstr>Wingdings</vt:lpstr>
      <vt:lpstr>Wingdings 3</vt:lpstr>
      <vt:lpstr>Facet</vt:lpstr>
      <vt:lpstr>Cardiopulmonary Exercise Testing</vt:lpstr>
      <vt:lpstr>Introduction</vt:lpstr>
      <vt:lpstr>Who needs a Cardiopulmonary Test? </vt:lpstr>
      <vt:lpstr> Operations during a Cardiopulmonary Test </vt:lpstr>
      <vt:lpstr> Equipment's for Cardiopulmonary Exercise Testing </vt:lpstr>
      <vt:lpstr>Bicycle Ergometers </vt:lpstr>
      <vt:lpstr>Treadmill</vt:lpstr>
      <vt:lpstr>Pulse Oximeter</vt:lpstr>
      <vt:lpstr> Echocardiogram </vt:lpstr>
      <vt:lpstr> Blood Pressure Monitors </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Cardiopulmonary Exercise Testing</dc:title>
  <dc:creator>Njeri</dc:creator>
  <cp:lastModifiedBy>GEOFF</cp:lastModifiedBy>
  <cp:revision>10</cp:revision>
  <dcterms:created xsi:type="dcterms:W3CDTF">2021-04-20T10:00:04Z</dcterms:created>
  <dcterms:modified xsi:type="dcterms:W3CDTF">2021-04-21T04:06:34Z</dcterms:modified>
</cp:coreProperties>
</file>